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handoutMasterIdLst>
    <p:handoutMasterId r:id="rId41"/>
  </p:handoutMasterIdLst>
  <p:sldIdLst>
    <p:sldId id="387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310" r:id="rId3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K-1" initials="I" lastIdx="2" clrIdx="0">
    <p:extLst>
      <p:ext uri="{19B8F6BF-5375-455C-9EA6-DF929625EA0E}">
        <p15:presenceInfo xmlns:p15="http://schemas.microsoft.com/office/powerpoint/2012/main" userId="IK-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7570"/>
    <a:srgbClr val="E1E1E1"/>
    <a:srgbClr val="F2F2F2"/>
    <a:srgbClr val="000000"/>
    <a:srgbClr val="F0F0F0"/>
    <a:srgbClr val="4A4A4A"/>
    <a:srgbClr val="007F38"/>
    <a:srgbClr val="C50000"/>
    <a:srgbClr val="ADA086"/>
    <a:srgbClr val="D39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8" autoAdjust="0"/>
    <p:restoredTop sz="92937" autoAdjust="0"/>
  </p:normalViewPr>
  <p:slideViewPr>
    <p:cSldViewPr snapToGrid="0">
      <p:cViewPr varScale="1">
        <p:scale>
          <a:sx n="81" d="100"/>
          <a:sy n="81" d="100"/>
        </p:scale>
        <p:origin x="720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0.13671445466407756"/>
          <c:w val="0.95246913811270839"/>
          <c:h val="0.57144383858510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5567395703138107E-3"/>
                  <c:y val="-5.9922746839841832E-3"/>
                </c:manualLayout>
              </c:layout>
              <c:tx>
                <c:rich>
                  <a:bodyPr/>
                  <a:lstStyle/>
                  <a:p>
                    <a:fld id="{785826A3-CA71-4BCB-AABE-3CD6DFFA3C73}" type="VALUE">
                      <a:rPr lang="en-US" smtClean="0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572-4DC4-9707-59887BFFE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23.359000000000002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1-41F7-A40F-55AC648A1410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775474371837785E-3"/>
                  <c:y val="4.8905454409049265E-4"/>
                </c:manualLayout>
              </c:layout>
              <c:tx>
                <c:rich>
                  <a:bodyPr/>
                  <a:lstStyle/>
                  <a:p>
                    <a:fld id="{A33FB450-3636-4C7E-B1D4-7E77D63982C5}" type="VALUE">
                      <a:rPr lang="en-US" sz="1600" b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53-4BA1-8CD8-D79813B43F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24.850999999999999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91-41F7-A40F-55AC648A1410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26.414999999999999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91-41F7-A40F-55AC648A1410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28.103999999999999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72-4DC4-9707-59887BFFE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overlap val="-100"/>
        <c:axId val="187508360"/>
        <c:axId val="187509928"/>
      </c:barChart>
      <c:catAx>
        <c:axId val="18750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87509928"/>
        <c:crosses val="autoZero"/>
        <c:auto val="1"/>
        <c:lblAlgn val="ctr"/>
        <c:lblOffset val="100"/>
        <c:noMultiLvlLbl val="0"/>
      </c:catAx>
      <c:valAx>
        <c:axId val="187509928"/>
        <c:scaling>
          <c:orientation val="minMax"/>
          <c:max val="29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750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20006705941935"/>
          <c:y val="0.70768850575846021"/>
          <c:w val="0.66551145544594059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09651362708573"/>
          <c:y val="4.6833750190618119E-2"/>
          <c:w val="0.61506229360675624"/>
          <c:h val="0.7304039700049959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D39C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B3-4BB9-BCD3-4974A895E2DD}"/>
              </c:ext>
            </c:extLst>
          </c:dPt>
          <c:dPt>
            <c:idx val="1"/>
            <c:bubble3D val="0"/>
            <c:spPr>
              <a:solidFill>
                <a:srgbClr val="4A4A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B3-4BB9-BCD3-4974A895E2DD}"/>
              </c:ext>
            </c:extLst>
          </c:dPt>
          <c:dPt>
            <c:idx val="2"/>
            <c:bubble3D val="0"/>
            <c:spPr>
              <a:solidFill>
                <a:srgbClr val="007F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B3-4BB9-BCD3-4974A895E2DD}"/>
              </c:ext>
            </c:extLst>
          </c:dPt>
          <c:dPt>
            <c:idx val="3"/>
            <c:bubble3D val="0"/>
            <c:spPr>
              <a:solidFill>
                <a:srgbClr val="C5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0B3-4BB9-BCD3-4974A895E2DD}"/>
              </c:ext>
            </c:extLst>
          </c:dPt>
          <c:dPt>
            <c:idx val="4"/>
            <c:bubble3D val="0"/>
            <c:spPr>
              <a:solidFill>
                <a:srgbClr val="BFBC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0B3-4BB9-BCD3-4974A895E2DD}"/>
              </c:ext>
            </c:extLst>
          </c:dPt>
          <c:dLbls>
            <c:dLbl>
              <c:idx val="0"/>
              <c:layout>
                <c:manualLayout>
                  <c:x val="-0.21639595831412187"/>
                  <c:y val="-3.99689775773133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НДФЛ 393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0B3-4BB9-BCD3-4974A895E2DD}"/>
                </c:ext>
              </c:extLst>
            </c:dLbl>
            <c:dLbl>
              <c:idx val="1"/>
              <c:layout>
                <c:manualLayout>
                  <c:x val="0.16268328947778582"/>
                  <c:y val="-0.149154453321532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Неналоговые доходы 81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40083680515397"/>
                      <c:h val="0.224366532305941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B3-4BB9-BCD3-4974A895E2DD}"/>
                </c:ext>
              </c:extLst>
            </c:dLbl>
            <c:dLbl>
              <c:idx val="2"/>
              <c:layout>
                <c:manualLayout>
                  <c:x val="0.162170856964374"/>
                  <c:y val="0.145644128695869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Прочие</a:t>
                    </a:r>
                    <a:r>
                      <a:rPr lang="ru-RU" baseline="0" dirty="0" smtClean="0">
                        <a:latin typeface="Arial" panose="020B0604020202020204" pitchFamily="34" charset="0"/>
                      </a:rPr>
                      <a:t> 119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0B3-4BB9-BCD3-4974A895E2DD}"/>
                </c:ext>
              </c:extLst>
            </c:dLbl>
            <c:dLbl>
              <c:idx val="3"/>
              <c:layout>
                <c:manualLayout>
                  <c:x val="-7.3851254928032725E-2"/>
                  <c:y val="0.2363892429569843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Земельный</a:t>
                    </a:r>
                    <a:r>
                      <a:rPr lang="ru-RU" baseline="0" dirty="0" smtClean="0">
                        <a:latin typeface="Arial" panose="020B0604020202020204" pitchFamily="34" charset="0"/>
                      </a:rPr>
                      <a:t> налог 64 млн. рублей</a:t>
                    </a:r>
                    <a:endParaRPr lang="ru-RU" dirty="0" smtClean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0B3-4BB9-BCD3-4974A895E2DD}"/>
                </c:ext>
              </c:extLst>
            </c:dLbl>
            <c:dLbl>
              <c:idx val="4"/>
              <c:layout>
                <c:manualLayout>
                  <c:x val="-0.16956228230236112"/>
                  <c:y val="3.424148993992332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</a:rPr>
                      <a:t>Имущественный</a:t>
                    </a:r>
                    <a:r>
                      <a:rPr lang="ru-RU" baseline="0" dirty="0" smtClean="0">
                        <a:latin typeface="Arial" panose="020B0604020202020204" pitchFamily="34" charset="0"/>
                      </a:rPr>
                      <a:t> налог 14 млн. рублей</a:t>
                    </a:r>
                    <a:endParaRPr lang="ru-RU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70413558797065"/>
                      <c:h val="0.174728851538796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0B3-4BB9-BCD3-4974A895E2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Неналоговые доходы</c:v>
                </c:pt>
                <c:pt idx="2">
                  <c:v>Прочие</c:v>
                </c:pt>
                <c:pt idx="3">
                  <c:v>Земельный налог</c:v>
                </c:pt>
                <c:pt idx="4">
                  <c:v>Имущественный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290</c:v>
                </c:pt>
                <c:pt idx="1">
                  <c:v>111.27</c:v>
                </c:pt>
                <c:pt idx="2">
                  <c:v>85</c:v>
                </c:pt>
                <c:pt idx="3">
                  <c:v>51</c:v>
                </c:pt>
                <c:pt idx="4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0B3-4BB9-BCD3-4974A895E2D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7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5.581874643029109E-2"/>
          <c:w val="0.95246913811270839"/>
          <c:h val="0.652339546818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6646391224317757E-4"/>
                  <c:y val="6.087895347622808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7F38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D3641A8B-D793-4572-95A6-E1A5BCA0F947}" type="VALUE">
                      <a:rPr lang="en-US" sz="1800" b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007F38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1800" b="0" baseline="0" dirty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98544175527045"/>
                      <c:h val="0.11714566724332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04B-46F0-AD00-CFECC20AC3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47324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0-4F38-8DF8-F57816E5B2C1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51041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0-4F38-8DF8-F57816E5B2C1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54701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7-494B-99A5-DFEC7912B97B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57761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7-494B-99A5-DFEC7912B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303857032"/>
        <c:axId val="303849584"/>
      </c:barChart>
      <c:catAx>
        <c:axId val="303857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303849584"/>
        <c:crosses val="autoZero"/>
        <c:auto val="1"/>
        <c:lblAlgn val="ctr"/>
        <c:lblOffset val="100"/>
        <c:noMultiLvlLbl val="0"/>
      </c:catAx>
      <c:valAx>
        <c:axId val="303849584"/>
        <c:scaling>
          <c:orientation val="minMax"/>
          <c:min val="2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303857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87028577036081"/>
          <c:y val="0.70768858384383659"/>
          <c:w val="0.65867634609046977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5.581874643029109E-2"/>
          <c:w val="0.95246913811270839"/>
          <c:h val="0.652339546818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6646391224317757E-4"/>
                  <c:y val="6.087895347622808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7F38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D3641A8B-D793-4572-95A6-E1A5BCA0F947}" type="VALUE">
                      <a:rPr lang="en-US" sz="1800" b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007F38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1800" b="0" baseline="0" dirty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98544175527045"/>
                      <c:h val="0.11714566724332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63F-4664-B0DE-D5D8CA1E80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29365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6-4AD5-888A-770C4F69FA2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30745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B6-4AD5-888A-770C4F69FA2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32282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2-4591-AAE7-D9A3AF1D333C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33896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2-4591-AAE7-D9A3AF1D3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303851544"/>
        <c:axId val="303849976"/>
      </c:barChart>
      <c:catAx>
        <c:axId val="30385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303849976"/>
        <c:crosses val="autoZero"/>
        <c:auto val="1"/>
        <c:lblAlgn val="ctr"/>
        <c:lblOffset val="100"/>
        <c:noMultiLvlLbl val="0"/>
      </c:catAx>
      <c:valAx>
        <c:axId val="303849976"/>
        <c:scaling>
          <c:orientation val="minMax"/>
          <c:min val="18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303851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381887426645915"/>
          <c:y val="0.71068472118582871"/>
          <c:w val="0.62677916909827314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0943645818E-2"/>
          <c:y val="5.581874643029109E-2"/>
          <c:w val="0.95246913811270839"/>
          <c:h val="0.6523395468188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95009957551938E-3"/>
                  <c:y val="2.70609001481790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7F38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84146324-60F4-6D41-96B6-075824D1A631}" type="VALUE">
                      <a:rPr lang="en-US" sz="1800" b="0" smtClean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>
                          <a:solidFill>
                            <a:srgbClr val="007F38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1800" b="0" baseline="0" dirty="0">
                        <a:solidFill>
                          <a:srgbClr val="007F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03689225589352"/>
                      <c:h val="0.117145593397491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98-43B4-B343-B102FBFE97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5.1950000000000003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5-4A19-A21D-9273480224CF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575619182868955E-3"/>
                  <c:y val="-2.5070827979015988E-3"/>
                </c:manualLayout>
              </c:layout>
              <c:tx>
                <c:rich>
                  <a:bodyPr/>
                  <a:lstStyle/>
                  <a:p>
                    <a:fld id="{5E98F176-F47E-4748-A7A8-17A201DA3DF5}" type="VALUE">
                      <a:rPr lang="en-US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85-4A19-A21D-9273480224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5.4249999999999998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5-4A19-A21D-9273480224CF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5.7939999999999996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85-4A19-A21D-9273480224CF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0.000</c:formatCode>
                <c:ptCount val="1"/>
                <c:pt idx="0">
                  <c:v>6.1890000000000001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43-47E0-BC78-8371C4728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overlap val="-100"/>
        <c:axId val="187513456"/>
        <c:axId val="187511104"/>
      </c:barChart>
      <c:catAx>
        <c:axId val="18751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87511104"/>
        <c:crosses val="autoZero"/>
        <c:auto val="1"/>
        <c:lblAlgn val="ctr"/>
        <c:lblOffset val="100"/>
        <c:noMultiLvlLbl val="0"/>
      </c:catAx>
      <c:valAx>
        <c:axId val="187511104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75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20006705941935"/>
          <c:y val="0.70768850575846021"/>
          <c:w val="0.67006819501625436"/>
          <c:h val="7.0997131021557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765436048802602E-2"/>
          <c:y val="3.4132648049615671E-3"/>
          <c:w val="0.95246913811270839"/>
          <c:h val="0.74801060857350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7F38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833-4E01-AD1D-6DECD88619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4.9340000000000002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8-B940-AA76-0089CE8DC83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766806935642472E-3"/>
                  <c:y val="1.39145864958083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rgbClr val="6D7570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defRPr>
                    </a:pPr>
                    <a:fld id="{84146324-60F4-6D41-96B6-075824D1A631}" type="VALUE">
                      <a:rPr lang="en-US" b="0" smtClean="0">
                        <a:latin typeface="Arial" panose="020B0604020202020204" pitchFamily="34" charset="0"/>
                      </a:rPr>
                      <a:pPr>
                        <a:defRPr sz="1600">
                          <a:solidFill>
                            <a:srgbClr val="6D7570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b="0" baseline="0" dirty="0">
                        <a:latin typeface="Arial" panose="020B0604020202020204" pitchFamily="34" charset="0"/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6D7570"/>
                      </a:solidFill>
                      <a:latin typeface="Arial" panose="020B0604020202020204" pitchFamily="34" charset="0"/>
                      <a:ea typeface="Roboto" panose="02000000000000000000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33-4C28-9AA6-562FFDB7C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5.7850000000000001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8-B940-AA76-0089CE8DC83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6D757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833-4E01-AD1D-6DECD88619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6.0739999999999998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8-B940-AA76-0089CE8DC839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6D757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833-4E01-AD1D-6DECD88619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0.000</c:formatCode>
                <c:ptCount val="1"/>
                <c:pt idx="0">
                  <c:v>6.3780000000000001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7-44B7-866A-9BB1CBF6AB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0"/>
        <c:overlap val="-100"/>
        <c:axId val="187511888"/>
        <c:axId val="187506400"/>
      </c:barChart>
      <c:catAx>
        <c:axId val="18751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87506400"/>
        <c:crosses val="autoZero"/>
        <c:auto val="1"/>
        <c:lblAlgn val="ctr"/>
        <c:lblOffset val="100"/>
        <c:noMultiLvlLbl val="0"/>
      </c:catAx>
      <c:valAx>
        <c:axId val="187506400"/>
        <c:scaling>
          <c:orientation val="minMax"/>
          <c:max val="7"/>
          <c:min val="3"/>
        </c:scaling>
        <c:delete val="1"/>
        <c:axPos val="l"/>
        <c:numFmt formatCode="General" sourceLinked="1"/>
        <c:majorTickMark val="out"/>
        <c:minorTickMark val="none"/>
        <c:tickLblPos val="nextTo"/>
        <c:crossAx val="18751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18759728327781"/>
          <c:y val="0.77034573252472582"/>
          <c:w val="0.66464453013794345"/>
          <c:h val="8.5435809443129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5475668237078"/>
          <c:y val="4.6833750190618119E-2"/>
          <c:w val="0.56120403688166431"/>
          <c:h val="0.6393004924289544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D39C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30-4DC1-8019-280BC5E50DF0}"/>
              </c:ext>
            </c:extLst>
          </c:dPt>
          <c:dPt>
            <c:idx val="1"/>
            <c:bubble3D val="0"/>
            <c:spPr>
              <a:solidFill>
                <a:srgbClr val="4A4A4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30-4DC1-8019-280BC5E50DF0}"/>
              </c:ext>
            </c:extLst>
          </c:dPt>
          <c:dPt>
            <c:idx val="2"/>
            <c:bubble3D val="0"/>
            <c:spPr>
              <a:solidFill>
                <a:srgbClr val="007F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30-4DC1-8019-280BC5E50D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30-4DC1-8019-280BC5E50DF0}"/>
              </c:ext>
            </c:extLst>
          </c:dPt>
          <c:dLbls>
            <c:dLbl>
              <c:idx val="0"/>
              <c:layout>
                <c:manualLayout>
                  <c:x val="-9.9968315137760999E-2"/>
                  <c:y val="-0.1136097659698655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34%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30-4DC1-8019-280BC5E50DF0}"/>
                </c:ext>
              </c:extLst>
            </c:dLbl>
            <c:dLbl>
              <c:idx val="1"/>
              <c:layout>
                <c:manualLayout>
                  <c:x val="0.11189466691667201"/>
                  <c:y val="-6.0339067036832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17%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030-4DC1-8019-280BC5E50DF0}"/>
                </c:ext>
              </c:extLst>
            </c:dLbl>
            <c:dLbl>
              <c:idx val="2"/>
              <c:layout>
                <c:manualLayout>
                  <c:x val="0.11653864992801222"/>
                  <c:y val="-5.68602663612586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Arial" panose="020B0604020202020204" pitchFamily="34" charset="0"/>
                      </a:rPr>
                      <a:t>8,5%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030-4DC1-8019-280BC5E50DF0}"/>
                </c:ext>
              </c:extLst>
            </c:dLbl>
            <c:dLbl>
              <c:idx val="3"/>
              <c:layout>
                <c:manualLayout>
                  <c:x val="0.23274439676232808"/>
                  <c:y val="6.573540928401291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030-4DC1-8019-280BC5E50D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B6B6B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ООО "Ак Барс Пестрецы"</c:v>
                </c:pt>
                <c:pt idx="1">
                  <c:v>ООО "Шали-Агро"</c:v>
                </c:pt>
                <c:pt idx="2">
                  <c:v>ООО "Агролак-К"</c:v>
                </c:pt>
                <c:pt idx="3">
                  <c:v>Иные земледельцы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#,##0">
                  <c:v>34</c:v>
                </c:pt>
                <c:pt idx="1">
                  <c:v>17</c:v>
                </c:pt>
                <c:pt idx="2" formatCode="General">
                  <c:v>8.5</c:v>
                </c:pt>
                <c:pt idx="3" formatCode="General">
                  <c:v>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30-4DC1-8019-280BC5E50D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7"/>
        <c:holeSize val="77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658021889211426"/>
          <c:y val="0.6985484551920017"/>
          <c:w val="0.57682836952303984"/>
          <c:h val="0.233524955214517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6E747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78-4E74-B4FF-A5B3AD7D4E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78-4E74-B4FF-A5B3AD7D4E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78-4E74-B4FF-A5B3AD7D4E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78-4E74-B4FF-A5B3AD7D4E41}"/>
              </c:ext>
            </c:extLst>
          </c:dPt>
          <c:dLbls>
            <c:dLbl>
              <c:idx val="0"/>
              <c:layout>
                <c:manualLayout>
                  <c:x val="0.14273944850229728"/>
                  <c:y val="-2.3319639829348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478-4E74-B4FF-A5B3AD7D4E41}"/>
                </c:ext>
              </c:extLst>
            </c:dLbl>
            <c:dLbl>
              <c:idx val="1"/>
              <c:layout>
                <c:manualLayout>
                  <c:x val="-9.0628221271299866E-2"/>
                  <c:y val="0.10101715137621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78-4E74-B4FF-A5B3AD7D4E41}"/>
                </c:ext>
              </c:extLst>
            </c:dLbl>
            <c:dLbl>
              <c:idx val="2"/>
              <c:layout>
                <c:manualLayout>
                  <c:x val="-6.5705460421692397E-2"/>
                  <c:y val="-0.153398928667043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478-4E74-B4FF-A5B3AD7D4E41}"/>
                </c:ext>
              </c:extLst>
            </c:dLbl>
            <c:dLbl>
              <c:idx val="3"/>
              <c:layout>
                <c:manualLayout>
                  <c:x val="-9.7425337866647352E-2"/>
                  <c:y val="-9.8412685914063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478-4E74-B4FF-A5B3AD7D4E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Кормовые культуры</c:v>
                </c:pt>
                <c:pt idx="3">
                  <c:v>Пар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29831</c:v>
                </c:pt>
                <c:pt idx="1">
                  <c:v>9310</c:v>
                </c:pt>
                <c:pt idx="2">
                  <c:v>15095</c:v>
                </c:pt>
                <c:pt idx="3">
                  <c:v>6329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78-4E74-B4FF-A5B3AD7D4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195676677041339"/>
          <c:y val="0.8042430739441716"/>
          <c:w val="0.5895983064653959"/>
          <c:h val="0.1909949463021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87764949359967"/>
          <c:y val="0.14005274736875839"/>
          <c:w val="0.86290956012769482"/>
          <c:h val="0.604065204645840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9 мес. 2022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43087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B-4E44-8DFE-4127D631237D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9 мес. 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48396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7B-4E44-8DFE-4127D63123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90815128"/>
        <c:axId val="190817088"/>
      </c:barChart>
      <c:catAx>
        <c:axId val="19081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90817088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90817088"/>
        <c:scaling>
          <c:orientation val="minMax"/>
          <c:max val="50000"/>
          <c:min val="30000"/>
        </c:scaling>
        <c:delete val="1"/>
        <c:axPos val="l"/>
        <c:numFmt formatCode="#,##0" sourceLinked="1"/>
        <c:majorTickMark val="out"/>
        <c:minorTickMark val="none"/>
        <c:tickLblPos val="nextTo"/>
        <c:crossAx val="190815128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0"/>
          <a:lstStyle/>
          <a:p>
            <a:pPr algn="just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2416601029568328"/>
          <c:y val="0.74343116292065659"/>
          <c:w val="0.70573979610900295"/>
          <c:h val="8.907488705140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633975141609275E-2"/>
          <c:y val="0.15494030299254616"/>
          <c:w val="0.94566067402843745"/>
          <c:h val="0.76353081882519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239834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F-8047-948D-F6A33F12F4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96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228378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F-8047-948D-F6A33F12F49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2024-2026 (план)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>
                        <a:latin typeface="Arial" panose="020B0604020202020204" pitchFamily="34" charset="0"/>
                      </a:rPr>
                      <a:t>230 000</a:t>
                    </a:r>
                    <a:endParaRPr lang="en-US" dirty="0">
                      <a:latin typeface="Arial" panose="020B060402020202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588-4E8A-BC45-D4CFB8728B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230000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F-8047-948D-F6A33F12F4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0"/>
        <c:axId val="190819048"/>
        <c:axId val="190813168"/>
      </c:barChart>
      <c:catAx>
        <c:axId val="19081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90813168"/>
        <c:crosses val="autoZero"/>
        <c:auto val="1"/>
        <c:lblAlgn val="ctr"/>
        <c:lblOffset val="100"/>
        <c:noMultiLvlLbl val="0"/>
      </c:catAx>
      <c:valAx>
        <c:axId val="190813168"/>
        <c:scaling>
          <c:orientation val="minMax"/>
          <c:min val="10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19081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73377744445595"/>
          <c:y val="0.92007004628005473"/>
          <c:w val="0.82226622255554405"/>
          <c:h val="6.7149168645964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algn="just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94710362979103"/>
          <c:y val="0.10076072397665932"/>
          <c:w val="0.69687032264566129"/>
          <c:h val="0.607397592846772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0.000</c:formatCode>
                <c:ptCount val="1"/>
                <c:pt idx="0">
                  <c:v>6.74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8-B940-AA76-0089CE8DC839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926949964652477E-3"/>
                  <c:y val="1.3914532716731088E-2"/>
                </c:manualLayout>
              </c:layout>
              <c:tx>
                <c:rich>
                  <a:bodyPr/>
                  <a:lstStyle/>
                  <a:p>
                    <a:fld id="{84146324-60F4-6D41-96B6-075824D1A631}" type="VALUE">
                      <a:rPr lang="en-US" smtClean="0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8650538056712"/>
                      <c:h val="0.117145593397491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27-49DE-86F5-1BCC8A8738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0.000</c:formatCode>
                <c:ptCount val="1"/>
                <c:pt idx="0">
                  <c:v>7.36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8-B940-AA76-0089CE8DC839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7.9450000000000003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8-B940-AA76-0089CE8DC839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8.5850000000000009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1-4FE3-B132-DCBFC6811C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0"/>
        <c:overlap val="-100"/>
        <c:axId val="190813560"/>
        <c:axId val="190812384"/>
      </c:barChart>
      <c:catAx>
        <c:axId val="190813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190812384"/>
        <c:crosses val="autoZero"/>
        <c:auto val="1"/>
        <c:lblAlgn val="ctr"/>
        <c:lblOffset val="100"/>
        <c:noMultiLvlLbl val="0"/>
      </c:catAx>
      <c:valAx>
        <c:axId val="190812384"/>
        <c:scaling>
          <c:orientation val="minMax"/>
          <c:min val="1"/>
        </c:scaling>
        <c:delete val="1"/>
        <c:axPos val="l"/>
        <c:numFmt formatCode="0.000" sourceLinked="1"/>
        <c:majorTickMark val="out"/>
        <c:minorTickMark val="none"/>
        <c:tickLblPos val="nextTo"/>
        <c:crossAx val="190813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16787899927788"/>
          <c:y val="0.70534710533670397"/>
          <c:w val="0.55593646445261768"/>
          <c:h val="7.9046655445656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02673322854896E-2"/>
          <c:y val="4.4782830214855532E-2"/>
          <c:w val="0.9113168854292989"/>
          <c:h val="0.654214670866337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7F3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7F3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0.00</c:formatCode>
                <c:ptCount val="1"/>
                <c:pt idx="0">
                  <c:v>21.98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4-0B4B-A334-19222BDC464A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1247884953966896E-4"/>
                  <c:y val="1.5267994172675483E-2"/>
                </c:manualLayout>
              </c:layout>
              <c:tx>
                <c:rich>
                  <a:bodyPr/>
                  <a:lstStyle/>
                  <a:p>
                    <a:fld id="{84146324-60F4-6D41-96B6-075824D1A631}" type="VALUE">
                      <a:rPr lang="en-US" smtClean="0">
                        <a:latin typeface="Arial" panose="020B0604020202020204" pitchFamily="34" charset="0"/>
                      </a:rPr>
                      <a:pPr/>
                      <a:t>[ЗНАЧЕНИЕ]</a:t>
                    </a:fld>
                    <a:r>
                      <a:rPr lang="en-US" baseline="0" dirty="0">
                        <a:latin typeface="Arial" panose="020B0604020202020204" pitchFamily="34" charset="0"/>
                      </a:rP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52614146368513"/>
                      <c:h val="0.117145456119696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489-4CD9-8BA8-412A10272B44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0.00</c:formatCode>
                <c:ptCount val="1"/>
                <c:pt idx="0">
                  <c:v>23.88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4-0B4B-A334-19222BDC464A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0.00</c:formatCode>
                <c:ptCount val="1"/>
                <c:pt idx="0">
                  <c:v>25.96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02-4551-B632-8E585F8CB57D}"/>
            </c:ext>
          </c:extLst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D75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6D757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0.00</c:formatCode>
                <c:ptCount val="1"/>
                <c:pt idx="0">
                  <c:v>28.29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02-4551-B632-8E585F8CB5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0"/>
        <c:overlap val="-100"/>
        <c:axId val="190814736"/>
        <c:axId val="303855464"/>
      </c:barChart>
      <c:catAx>
        <c:axId val="19081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ru-RU"/>
          </a:p>
        </c:txPr>
        <c:crossAx val="303855464"/>
        <c:crosses val="autoZero"/>
        <c:auto val="1"/>
        <c:lblAlgn val="ctr"/>
        <c:lblOffset val="100"/>
        <c:noMultiLvlLbl val="0"/>
      </c:catAx>
      <c:valAx>
        <c:axId val="303855464"/>
        <c:scaling>
          <c:orientation val="minMax"/>
          <c:max val="30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19081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73940579421316"/>
          <c:y val="0.71223149068279668"/>
          <c:w val="0.69447505698638512"/>
          <c:h val="7.2358751217532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0.74436</cdr:y>
    </cdr:from>
    <cdr:to>
      <cdr:x>0.66471</cdr:x>
      <cdr:y>0.82423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787081" y="3155186"/>
          <a:ext cx="918136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0.65798</cdr:x>
      <cdr:y>0.74436</cdr:y>
    </cdr:from>
    <cdr:to>
      <cdr:x>0.82269</cdr:x>
      <cdr:y>0.82423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667686" y="3155186"/>
          <a:ext cx="918136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0.18261</cdr:x>
      <cdr:y>0.74436</cdr:y>
    </cdr:from>
    <cdr:to>
      <cdr:x>0.3349</cdr:x>
      <cdr:y>0.82423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017898" y="3155186"/>
          <a:ext cx="84888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7F38"/>
              </a:solidFill>
              <a:latin typeface="Arial" panose="020B0604020202020204" pitchFamily="34" charset="0"/>
              <a:cs typeface="Arial" panose="020B0604020202020204" pitchFamily="34" charset="0"/>
            </a:rPr>
            <a:t>оценка</a:t>
          </a:r>
          <a:endParaRPr lang="ru-RU" sz="1600" dirty="0">
            <a:solidFill>
              <a:srgbClr val="007F38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0.66709</cdr:x>
      <cdr:y>0.74436</cdr:y>
    </cdr:from>
    <cdr:to>
      <cdr:x>0.83222</cdr:x>
      <cdr:y>0.82423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718467" y="3155186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0.50911</cdr:x>
      <cdr:y>0.74436</cdr:y>
    </cdr:from>
    <cdr:to>
      <cdr:x>0.67424</cdr:x>
      <cdr:y>0.82423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837861" y="3155186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0.19172</cdr:x>
      <cdr:y>0.74436</cdr:y>
    </cdr:from>
    <cdr:to>
      <cdr:x>0.34362</cdr:x>
      <cdr:y>0.82423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68678" y="3155186"/>
          <a:ext cx="84670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7F38"/>
              </a:solidFill>
              <a:latin typeface="Arial" panose="020B0604020202020204" pitchFamily="34" charset="0"/>
              <a:cs typeface="Arial" panose="020B0604020202020204" pitchFamily="34" charset="0"/>
            </a:rPr>
            <a:t>оценка</a:t>
          </a:r>
          <a:endParaRPr lang="ru-RU" sz="1600" dirty="0">
            <a:solidFill>
              <a:srgbClr val="007F38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0.34149</cdr:x>
      <cdr:y>0.74436</cdr:y>
    </cdr:from>
    <cdr:to>
      <cdr:x>0.5062</cdr:x>
      <cdr:y>0.82423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1903520" y="3155186"/>
          <a:ext cx="918136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Arial" panose="020B0604020202020204" pitchFamily="34" charset="0"/>
            </a:rPr>
            <a:t>прогноз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0.2646</cdr:x>
      <cdr:y>0.26897</cdr:y>
    </cdr:from>
    <cdr:to>
      <cdr:x>0.82005</cdr:x>
      <cdr:y>0.44421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7DA0B6E8-122E-B640-AE72-190ECCA97320}"/>
            </a:ext>
          </a:extLst>
        </cdr:cNvPr>
        <cdr:cNvSpPr/>
      </cdr:nvSpPr>
      <cdr:spPr>
        <a:xfrm xmlns:a="http://schemas.openxmlformats.org/drawingml/2006/main">
          <a:off x="1747027" y="1558940"/>
          <a:ext cx="3667371" cy="1015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Всего 72 073</a:t>
          </a:r>
        </a:p>
        <a:p xmlns:a="http://schemas.openxmlformats.org/drawingml/2006/main">
          <a:pPr lvl="0" algn="ctr">
            <a:defRPr/>
          </a:pP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тонн зерна </a:t>
          </a:r>
        </a:p>
        <a:p xmlns:a="http://schemas.openxmlformats.org/drawingml/2006/main">
          <a:pPr lvl="0" algn="ctr">
            <a:defRPr/>
          </a:pPr>
          <a:r>
            <a:rPr lang="ru-RU" sz="2000" dirty="0" smtClean="0">
              <a:solidFill>
                <a:srgbClr val="6D7570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rPr>
            <a:t>собрано</a:t>
          </a:r>
          <a:endParaRPr lang="ru-RU" sz="2000" b="0" dirty="0">
            <a:solidFill>
              <a:srgbClr val="4A4A4A"/>
            </a:solidFill>
            <a:latin typeface="Arial" panose="020B0604020202020204" pitchFamily="34" charset="0"/>
            <a:ea typeface="Roboto" panose="02000000000000000000" pitchFamily="2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0.173</cdr:x>
      <cdr:y>0</cdr:y>
    </cdr:from>
    <cdr:to>
      <cdr:x>0.95145</cdr:x>
      <cdr:y>0.12185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1612" y="0"/>
          <a:ext cx="4011999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solidFill>
                <a:srgbClr val="646464"/>
              </a:solidFill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rPr>
            <a:t>Средняя заработная плата работников АПК, рублей</a:t>
          </a:r>
          <a:r>
            <a:rPr lang="ru-RU" dirty="0" smtClean="0">
              <a:solidFill>
                <a:srgbClr val="6D7570"/>
              </a:solidFill>
              <a:latin typeface="Arial" panose="020B0604020202020204" pitchFamily="34" charset="0"/>
            </a:rPr>
            <a:t>.</a:t>
          </a:r>
          <a:endParaRPr lang="ru-RU" dirty="0">
            <a:solidFill>
              <a:srgbClr val="6D7570"/>
            </a:solidFill>
            <a:latin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0.20084</cdr:x>
      <cdr:y>0.75635</cdr:y>
    </cdr:from>
    <cdr:to>
      <cdr:x>0.35274</cdr:x>
      <cdr:y>0.83622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119514" y="3206010"/>
          <a:ext cx="84670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7F38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оценка</a:t>
          </a:r>
          <a:endParaRPr lang="ru-RU" sz="1600" dirty="0">
            <a:solidFill>
              <a:srgbClr val="007F38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0.3506</cdr:x>
      <cdr:y>0.75635</cdr:y>
    </cdr:from>
    <cdr:to>
      <cdr:x>0.51573</cdr:x>
      <cdr:y>0.83622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954301" y="3206010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6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0.50911</cdr:x>
      <cdr:y>0.75635</cdr:y>
    </cdr:from>
    <cdr:to>
      <cdr:x>0.67424</cdr:x>
      <cdr:y>0.83622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837861" y="3206010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6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0.66709</cdr:x>
      <cdr:y>0.75635</cdr:y>
    </cdr:from>
    <cdr:to>
      <cdr:x>0.83222</cdr:x>
      <cdr:y>0.83622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718467" y="3206010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600" dirty="0">
            <a:latin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0.20084</cdr:x>
      <cdr:y>0.75635</cdr:y>
    </cdr:from>
    <cdr:to>
      <cdr:x>0.35274</cdr:x>
      <cdr:y>0.83622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119514" y="3206010"/>
          <a:ext cx="84670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7F38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оценка</a:t>
          </a:r>
          <a:endParaRPr lang="ru-RU" sz="1600" dirty="0">
            <a:solidFill>
              <a:srgbClr val="007F38"/>
            </a:solidFill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0.3506</cdr:x>
      <cdr:y>0.75635</cdr:y>
    </cdr:from>
    <cdr:to>
      <cdr:x>0.51573</cdr:x>
      <cdr:y>0.83622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954301" y="3206010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6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0.50911</cdr:x>
      <cdr:y>0.75635</cdr:y>
    </cdr:from>
    <cdr:to>
      <cdr:x>0.67424</cdr:x>
      <cdr:y>0.83622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837861" y="3206010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6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0.66709</cdr:x>
      <cdr:y>0.75635</cdr:y>
    </cdr:from>
    <cdr:to>
      <cdr:x>0.83222</cdr:x>
      <cdr:y>0.83622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718467" y="3206010"/>
          <a:ext cx="920445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646464"/>
              </a:solidFill>
              <a:latin typeface="Arial" panose="020B0604020202020204" pitchFamily="34" charset="0"/>
              <a:cs typeface="Times New Roman" panose="02020603050405020304" pitchFamily="18" charset="0"/>
            </a:rPr>
            <a:t>прогноз</a:t>
          </a:r>
          <a:endParaRPr lang="ru-RU" sz="1600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DACBB-0851-4A82-AA28-0A9FFE70F01E}" type="datetimeFigureOut">
              <a:rPr lang="ru-RU" smtClean="0">
                <a:latin typeface="Arial" panose="020B0604020202020204" pitchFamily="34" charset="0"/>
              </a:rPr>
              <a:t>21.11.2023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ACD80-9BAA-48DB-AEB2-7C9E861AA508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373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B94763D-D09E-4290-A6EF-5AE43CF6F23F}" type="datetimeFigureOut">
              <a:rPr lang="ru-RU" smtClean="0"/>
              <a:pPr/>
              <a:t>21.11.2023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48303FD-7650-449E-9D4D-39F6320B0E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64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C1452-BD9C-48F6-A5A0-EC99E6BA1B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8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7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59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38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01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576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3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9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29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1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08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71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4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88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86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24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9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4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52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24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83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C5799-F2A4-5343-A87D-14DDFD6E4BF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3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34EE75-01DF-4CD2-9A67-4108425A54C4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2EEF6-AB37-4EA9-9C2F-1B17A7878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1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A8B9EB-F752-44FD-A596-82FB4E49065E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89D9D-8006-41BB-988E-F5AD7B099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7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2A060-E618-47DC-8B09-B54F72A9DA75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0F9E1-CA14-4788-B12D-07FD4992E5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19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4EE75-01DF-4CD2-9A67-4108425A54C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2EEF6-AB37-4EA9-9C2F-1B17A7878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99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32735-D766-4440-81F7-12869CBA2CB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29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CFDE9-F78E-4A45-849C-38411D3192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6D111-452E-4C07-A244-7F2F3ED8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8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78068-B712-4CB5-9E73-B95C3C004B5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2E583-FEE3-409B-9C3D-28231CA99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47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E85D8-879F-4D44-9D97-C4543F94191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89AEB-D5B1-4605-8A26-924BB22306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64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1FC03-A052-4B88-AA5D-EF27A61F1E9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BDF6B-049D-4AAF-A222-FEFA69DDFD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16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1EAEA-BBBD-4FFB-B5C0-0F1089195B9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F03BD-3BE2-4F6B-9370-022F281DD1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6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8A3E9-B900-4779-ABA1-3608C155CF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37F-429E-4BB0-8210-C8484B82B9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032735-D766-4440-81F7-12869CBA2CB1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F36E0-EB16-40D2-88F8-0DABA53262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4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FC5F2-0B28-4C56-A958-52B9FD0F94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6E2A4-970B-41D6-9FE3-359E963985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64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8B9EB-F752-44FD-A596-82FB4E49065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89D9D-8006-41BB-988E-F5AD7B099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88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2A060-E618-47DC-8B09-B54F72A9DA7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F9E1-CA14-4788-B12D-07FD4992E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6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6CFDE9-F78E-4A45-849C-38411D3192FC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6D111-452E-4C07-A244-7F2F3ED84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178068-B712-4CB5-9E73-B95C3C004B57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2E583-FEE3-409B-9C3D-28231CA997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E85D8-879F-4D44-9D97-C4543F941910}" type="datetime1">
              <a:rPr lang="en-US" smtClean="0"/>
              <a:t>11/21/2023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9AEB-D5B1-4605-8A26-924BB22306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8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31FC03-A052-4B88-AA5D-EF27A61F1E95}" type="datetime1">
              <a:rPr lang="en-US" smtClean="0"/>
              <a:t>11/21/2023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BDF6B-049D-4AAF-A222-FEFA69DDFD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B1EAEA-BBBD-4FFB-B5C0-0F1089195B96}" type="datetime1">
              <a:rPr lang="en-US" smtClean="0"/>
              <a:t>11/21/2023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F03BD-3BE2-4F6B-9370-022F281DD1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8A3E9-B900-4779-ABA1-3608C155CFFB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4437F-429E-4BB0-8210-C8484B82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FC5F2-0B28-4C56-A958-52B9FD0F94F0}" type="datetime1">
              <a:rPr lang="en-US" smtClean="0"/>
              <a:t>11/21/2023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6E2A4-970B-41D6-9FE3-359E963985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3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FD8494-9C6A-45A3-837E-FBFD0159345E}" type="datetime1">
              <a:rPr lang="en-US" smtClean="0"/>
              <a:pPr>
                <a:defRPr/>
              </a:pPr>
              <a:t>11/21/2023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3F7927-DA24-4A7D-A27F-E06A481031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D8494-9C6A-45A3-837E-FBFD0159345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F7927-DA24-4A7D-A27F-E06A481031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0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7083" y="4292784"/>
            <a:ext cx="9405643" cy="2375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Исполнительного комитета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Пестречинского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муниципального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Республики Татарстан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В.И.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Никитин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407" y="1181171"/>
            <a:ext cx="11996994" cy="2339009"/>
          </a:xfrm>
          <a:prstGeom prst="rect">
            <a:avLst/>
          </a:prstGeom>
        </p:spPr>
        <p:txBody>
          <a:bodyPr wrap="square" lIns="121828" tIns="60914" rIns="121828" bIns="60914">
            <a:spAutoFit/>
          </a:bodyPr>
          <a:lstStyle/>
          <a:p>
            <a:pPr lvl="0" algn="ctr" defTabSz="914058">
              <a:defRPr/>
            </a:pP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</a:t>
            </a:r>
            <a:endParaRPr lang="ru-RU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058">
              <a:defRPr/>
            </a:pP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ПЕСТРЕЧИНСКОГО РАЙОНА НА 2024 ГОД </a:t>
            </a:r>
          </a:p>
          <a:p>
            <a:pPr lvl="0" algn="ctr" defTabSz="914058">
              <a:defRPr/>
            </a:pP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ПЛАНОВЫЙ ПЕРИОД </a:t>
            </a: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36396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EF55E4D-15FD-4840-A785-3976ADC7EDAB}"/>
              </a:ext>
            </a:extLst>
          </p:cNvPr>
          <p:cNvGraphicFramePr/>
          <p:nvPr>
            <p:extLst/>
          </p:nvPr>
        </p:nvGraphicFramePr>
        <p:xfrm>
          <a:off x="6255129" y="1426042"/>
          <a:ext cx="6242882" cy="409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6913960" y="1576113"/>
            <a:ext cx="211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году план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ыполнен на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F38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99,3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0373" y="1056710"/>
            <a:ext cx="214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Ввод жилья, кв. 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D75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90" y="1267557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16592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Капитальный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ремонт МБОУ «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Пестречинская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СОШ №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им.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И.А.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Додосова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r="4372"/>
          <a:stretch/>
        </p:blipFill>
        <p:spPr>
          <a:xfrm>
            <a:off x="822147" y="1555843"/>
            <a:ext cx="5607169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9395"/>
          <a:stretch/>
        </p:blipFill>
        <p:spPr>
          <a:xfrm>
            <a:off x="6515818" y="1555843"/>
            <a:ext cx="567618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949191" y="802453"/>
            <a:ext cx="541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Ремонт МБДОУ «Старо-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Шигалеевский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детский сад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«Солнышко»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6" t="6594" r="4534"/>
          <a:stretch/>
        </p:blipFill>
        <p:spPr>
          <a:xfrm rot="5400000">
            <a:off x="1625991" y="1115894"/>
            <a:ext cx="4060800" cy="54144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6344112" y="795702"/>
            <a:ext cx="5803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Ремонт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пищеблоков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Пестречинской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СОШ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№1, 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Шалинской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Кулаевской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СОШ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21" y="1777863"/>
            <a:ext cx="5414400" cy="40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ятиугольник 8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2" y="6315998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 крытого футбольного манежа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с.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Пестрецы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/>
          <a:stretch/>
        </p:blipFill>
        <p:spPr>
          <a:xfrm>
            <a:off x="6400800" y="1456794"/>
            <a:ext cx="5668530" cy="43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4771"/>
          <a:stretch/>
        </p:blipFill>
        <p:spPr>
          <a:xfrm>
            <a:off x="822147" y="1456794"/>
            <a:ext cx="548160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11" y="3426826"/>
            <a:ext cx="4319999" cy="2880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33870" y="597812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Капремонт 7 жилых домов в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н.п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Пестрецы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Кощаково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Ленино-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Кокушкино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Кулаево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1" y="3476350"/>
            <a:ext cx="432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67" y="1175592"/>
            <a:ext cx="4320000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76" y="1175592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Фельдшерско-акушерский пункт в с.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Кибячи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07" y="1456794"/>
            <a:ext cx="5520000" cy="41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7" y="1456794"/>
            <a:ext cx="552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Ремонт административного здания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Янцеварского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сельского поселения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4"/>
          <a:stretch/>
        </p:blipFill>
        <p:spPr>
          <a:xfrm>
            <a:off x="1073053" y="1441026"/>
            <a:ext cx="5193404" cy="46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5"/>
          <a:stretch/>
        </p:blipFill>
        <p:spPr>
          <a:xfrm>
            <a:off x="6711673" y="1441027"/>
            <a:ext cx="519193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Ремонт сельского дома культуры в с. Конь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9" y="1539962"/>
            <a:ext cx="5778057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11533"/>
          <a:stretch/>
        </p:blipFill>
        <p:spPr>
          <a:xfrm>
            <a:off x="6834262" y="1539962"/>
            <a:ext cx="522334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Установка уличного освещения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9980" r="9537" b="6206"/>
          <a:stretch/>
        </p:blipFill>
        <p:spPr>
          <a:xfrm>
            <a:off x="822147" y="1314842"/>
            <a:ext cx="3677117" cy="48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974" t="1" b="29323"/>
          <a:stretch/>
        </p:blipFill>
        <p:spPr>
          <a:xfrm>
            <a:off x="8459746" y="1314842"/>
            <a:ext cx="3675740" cy="48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354" t="17576" r="2563" b="12273"/>
          <a:stretch/>
        </p:blipFill>
        <p:spPr>
          <a:xfrm>
            <a:off x="4645510" y="1314842"/>
            <a:ext cx="3667990" cy="48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33870" y="648386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Парк в д.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Званка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42" y="1079273"/>
            <a:ext cx="8494844" cy="52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751840" y="1615541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1243234" y="1615541"/>
            <a:ext cx="199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6490639" y="1615541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6982033" y="1615541"/>
            <a:ext cx="1997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32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1841" y="1005477"/>
            <a:ext cx="557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Валовый территориальный продукт, млрд руб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D75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8446" y="1005477"/>
            <a:ext cx="505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Объем отгруженных товаров, млрд рублей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D75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5345" y="4770733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МАКРОЭКОНОМИЧЕСКИЕ ПОКАЗАТЕЛИ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45266" y="4928530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5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3600" y="57743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место в рейтинге социально-экономического развития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 итогам 9 месяцев 2023 года</a:t>
            </a:r>
          </a:p>
        </p:txBody>
      </p:sp>
    </p:spTree>
    <p:extLst>
      <p:ext uri="{BB962C8B-B14F-4D97-AF65-F5344CB8AC3E}">
        <p14:creationId xmlns:p14="http://schemas.microsoft.com/office/powerpoint/2010/main" val="19734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Реконструкция сетей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газопотребления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 заменой котлов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котельной МБОУ «Читинская ООШ»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29009"/>
          <a:stretch/>
        </p:blipFill>
        <p:spPr>
          <a:xfrm>
            <a:off x="822147" y="1733785"/>
            <a:ext cx="5357025" cy="39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r="6141"/>
          <a:stretch/>
        </p:blipFill>
        <p:spPr>
          <a:xfrm>
            <a:off x="6275285" y="1733785"/>
            <a:ext cx="578232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0" y="1644847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39" y="1656905"/>
            <a:ext cx="5400000" cy="3600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021715-4134-9E47-8D32-6A666E6D5F7C}"/>
              </a:ext>
            </a:extLst>
          </p:cNvPr>
          <p:cNvSpPr/>
          <p:nvPr/>
        </p:nvSpPr>
        <p:spPr>
          <a:xfrm>
            <a:off x="822147" y="811860"/>
            <a:ext cx="112354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дорожный фонд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муниципальный район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73" y="1295882"/>
            <a:ext cx="5760000" cy="43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8" y="778912"/>
            <a:ext cx="4320000" cy="57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КОНКУРС АССОЦИАЦИИ «СОВЕТ МО РТ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41059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6E0-EB16-40D2-88F8-0DABA53262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F5345FFE-F582-B543-BE04-B335BA895E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45476" y="912992"/>
          <a:ext cx="10436771" cy="51281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47319">
                  <a:extLst>
                    <a:ext uri="{9D8B030D-6E8A-4147-A177-3AD203B41FA5}">
                      <a16:colId xmlns:a16="http://schemas.microsoft.com/office/drawing/2014/main" val="1768795652"/>
                    </a:ext>
                  </a:extLst>
                </a:gridCol>
                <a:gridCol w="4789452">
                  <a:extLst>
                    <a:ext uri="{9D8B030D-6E8A-4147-A177-3AD203B41FA5}">
                      <a16:colId xmlns:a16="http://schemas.microsoft.com/office/drawing/2014/main" val="3432361000"/>
                    </a:ext>
                  </a:extLst>
                </a:gridCol>
              </a:tblGrid>
              <a:tr h="7998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Строительство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Капитальный ремонт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64766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23 МКД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Реконструкция сетей водоснабжения в с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. Ленино-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Кокушкино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4993614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ФАП в 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с.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Кобяково</a:t>
                      </a:r>
                      <a:endParaRPr lang="ru-RU" sz="2000" dirty="0" smtClean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10 МКД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в с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. Ленино-</a:t>
                      </a:r>
                      <a:r>
                        <a:rPr lang="ru-RU" sz="2000" baseline="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Кокушкино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, 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            с. </a:t>
                      </a:r>
                      <a:r>
                        <a:rPr lang="ru-RU" sz="2000" baseline="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Кощаково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, 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с. </a:t>
                      </a:r>
                      <a:r>
                        <a:rPr lang="ru-RU" sz="2000" baseline="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Пестрецы</a:t>
                      </a:r>
                      <a:endParaRPr lang="ru-RU" sz="2000" dirty="0" smtClean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34144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Пункт комплексного обслуживания населения в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с.Арышхазда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14 дворов по программе 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«Наш двор»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361093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Пристрой к лицею «Алгоритм» в д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.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Куюки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Пищеблоков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в </a:t>
                      </a:r>
                      <a:r>
                        <a:rPr lang="ru-RU" sz="2000" baseline="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Шалинской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СОШ, Конской ООШ, </a:t>
                      </a:r>
                      <a:r>
                        <a:rPr lang="ru-RU" sz="2000" baseline="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ТатХодяшевской</a:t>
                      </a:r>
                      <a:r>
                        <a:rPr lang="ru-RU" sz="2000" baseline="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СОШ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52429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Здание ЗАГС в с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.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Пестрецы</a:t>
                      </a:r>
                      <a:endParaRPr lang="ru-RU" sz="20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Дороги в селах: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Пестрецы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, 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Ленино-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Кокушкино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,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Кощаково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, Шали.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44511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Парк в д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. </a:t>
                      </a:r>
                      <a:r>
                        <a:rPr lang="ru-RU" sz="20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Званка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(второй этап)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014822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СТРОИТЕЛЬСТВО. ПЛАН 2024-2026 гг.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5594878" y="2419530"/>
          <a:ext cx="7061181" cy="380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448707" y="5941757"/>
            <a:ext cx="385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Торговые точки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85595" y="5549120"/>
            <a:ext cx="2696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230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3761006" y="5518493"/>
            <a:ext cx="2696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101 985 руб.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3179956" y="5934135"/>
            <a:ext cx="385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Оборот торговли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душу населения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564166" y="5251501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83567" y="5251501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4376" y="5251501"/>
            <a:ext cx="848887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F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оценка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F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749192" y="5251501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ПОТРЕБИТЕЛЬСКИЙ РЫНОК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0471" y="994480"/>
            <a:ext cx="505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Объем розничной торговли, млрд рублей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135728" y="2056491"/>
            <a:ext cx="251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2" y="964183"/>
            <a:ext cx="577926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AF60288-06A3-E04D-B601-BBBA2CADAF44}"/>
              </a:ext>
            </a:extLst>
          </p:cNvPr>
          <p:cNvGraphicFramePr/>
          <p:nvPr>
            <p:extLst/>
          </p:nvPr>
        </p:nvGraphicFramePr>
        <p:xfrm>
          <a:off x="6497282" y="2214285"/>
          <a:ext cx="5454373" cy="415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39943" y="57569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232724" y="1832036"/>
            <a:ext cx="251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1,5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05273" y="5339537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24674" y="5339537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55483" y="5339537"/>
            <a:ext cx="848887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F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оценка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F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90299" y="5339537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3683" y="998548"/>
            <a:ext cx="518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Инвестиции в основной капитал, млрд рублей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13821"/>
          <a:stretch/>
        </p:blipFill>
        <p:spPr>
          <a:xfrm>
            <a:off x="1020876" y="1548814"/>
            <a:ext cx="583054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8650" y="954259"/>
            <a:ext cx="11060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строительных инструментов 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Кощаково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34123" b="22353"/>
          <a:stretch/>
        </p:blipFill>
        <p:spPr>
          <a:xfrm>
            <a:off x="926673" y="1587979"/>
            <a:ext cx="5428776" cy="4086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8651" y="5683069"/>
            <a:ext cx="5446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31 млн рублей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21115"/>
          <a:stretch/>
        </p:blipFill>
        <p:spPr>
          <a:xfrm>
            <a:off x="6551655" y="1588153"/>
            <a:ext cx="5400000" cy="4086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67632" y="5683069"/>
            <a:ext cx="54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создано 23 рабочих места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9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5349" y="5683069"/>
            <a:ext cx="5393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74 млн рублей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1654" y="5683069"/>
            <a:ext cx="540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создано 15 рабочих мест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5348" y="954259"/>
            <a:ext cx="11006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Асфальтобетонный завод 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Кулаево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-1"/>
          <a:stretch/>
        </p:blipFill>
        <p:spPr>
          <a:xfrm>
            <a:off x="945349" y="1588088"/>
            <a:ext cx="5399649" cy="4085100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3" b="22311"/>
          <a:stretch/>
        </p:blipFill>
        <p:spPr>
          <a:xfrm>
            <a:off x="6551655" y="1587188"/>
            <a:ext cx="5400000" cy="40860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1598" y="5683069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50 млн рублей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8198" y="939521"/>
            <a:ext cx="11135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Производство очистных сооружений 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Кощаково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"/>
          <a:stretch/>
        </p:blipFill>
        <p:spPr>
          <a:xfrm>
            <a:off x="6544786" y="1597069"/>
            <a:ext cx="5400000" cy="40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51654" y="5683069"/>
            <a:ext cx="540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создано 12 рабочих мест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903506" y="1597069"/>
            <a:ext cx="5400000" cy="407217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199" y="5683069"/>
            <a:ext cx="544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43 млн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5349" y="939521"/>
            <a:ext cx="1100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Производство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медицинских изделий 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оборудования 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Пановка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"/>
          <a:stretch/>
        </p:blipFill>
        <p:spPr>
          <a:xfrm>
            <a:off x="6551655" y="1588088"/>
            <a:ext cx="5400000" cy="40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51654" y="5683069"/>
            <a:ext cx="540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создано 9 рабочих мест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r="12983"/>
          <a:stretch/>
        </p:blipFill>
        <p:spPr>
          <a:xfrm>
            <a:off x="921598" y="1588088"/>
            <a:ext cx="5400000" cy="407439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6710347" y="2344584"/>
          <a:ext cx="5409460" cy="359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317784" y="1789752"/>
            <a:ext cx="199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F38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3,5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3683" y="998548"/>
            <a:ext cx="505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Валовая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продукция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сельского хозяйства,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млрд руб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D75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10464" y="5277739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529865" y="5277739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60674" y="5277739"/>
            <a:ext cx="848887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F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F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595490" y="5277739"/>
            <a:ext cx="918136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прогноз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5" name="AutoShape 2" descr="blob:https://web.telegram.org/1042dc8d-b715-4483-8f67-36b985a6bf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9479" r="4249"/>
          <a:stretch/>
        </p:blipFill>
        <p:spPr>
          <a:xfrm>
            <a:off x="1012548" y="1127016"/>
            <a:ext cx="584406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8650" y="954259"/>
            <a:ext cx="11043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композитной арматуры 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Кощаково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651" y="5683069"/>
            <a:ext cx="5446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50 млн рублей</a:t>
            </a:r>
          </a:p>
        </p:txBody>
      </p:sp>
      <p:pic>
        <p:nvPicPr>
          <p:cNvPr id="4" name="Рисунок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r="9622"/>
          <a:stretch/>
        </p:blipFill>
        <p:spPr>
          <a:xfrm>
            <a:off x="932050" y="1597069"/>
            <a:ext cx="5400000" cy="40860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/>
          <a:stretch/>
        </p:blipFill>
        <p:spPr>
          <a:xfrm>
            <a:off x="6568738" y="1597069"/>
            <a:ext cx="5400000" cy="40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67632" y="5683069"/>
            <a:ext cx="54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создано 30 рабочих мест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198" y="939521"/>
            <a:ext cx="11054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Переработка зерновых культур 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Кобяково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199" y="5683069"/>
            <a:ext cx="544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43 млн рублей</a:t>
            </a: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55" y="1589821"/>
            <a:ext cx="5400000" cy="40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67632" y="5683069"/>
            <a:ext cx="54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создано 9 рабочих мест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37"/>
          <a:stretch/>
        </p:blipFill>
        <p:spPr>
          <a:xfrm>
            <a:off x="944998" y="1589821"/>
            <a:ext cx="5400000" cy="408600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5449" y="954259"/>
            <a:ext cx="54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строительных материалов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Кощаково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8651" y="5748145"/>
            <a:ext cx="5446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25 млн рублей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21938" y="5719885"/>
            <a:ext cx="544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инвестиций – 15 млн рублей</a:t>
            </a:r>
          </a:p>
        </p:txBody>
      </p:sp>
      <p:pic>
        <p:nvPicPr>
          <p:cNvPr id="16" name="Рисунок 1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0099" b="223"/>
          <a:stretch/>
        </p:blipFill>
        <p:spPr>
          <a:xfrm>
            <a:off x="955449" y="1662145"/>
            <a:ext cx="5400000" cy="40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71784" y="954259"/>
            <a:ext cx="538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СИП-панелей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с.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D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Кощаково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D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38" y="1662145"/>
            <a:ext cx="5400000" cy="4086000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ИНВЕСТИЦИИ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A6EBAF02-977E-4A40-AF15-351B973B5733}"/>
              </a:ext>
            </a:extLst>
          </p:cNvPr>
          <p:cNvGraphicFramePr/>
          <p:nvPr>
            <p:extLst/>
          </p:nvPr>
        </p:nvGraphicFramePr>
        <p:xfrm>
          <a:off x="1691147" y="1118473"/>
          <a:ext cx="8239433" cy="554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DA0B6E8-122E-B640-AE72-190ECCA97320}"/>
              </a:ext>
            </a:extLst>
          </p:cNvPr>
          <p:cNvSpPr/>
          <p:nvPr/>
        </p:nvSpPr>
        <p:spPr>
          <a:xfrm>
            <a:off x="4487159" y="2291937"/>
            <a:ext cx="29145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В бюджет поступило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671 млн. рублей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План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выполнен на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97,3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НАЛОГИ И СБОРЫ</a:t>
            </a:r>
          </a:p>
        </p:txBody>
      </p:sp>
    </p:spTree>
    <p:extLst>
      <p:ext uri="{BB962C8B-B14F-4D97-AF65-F5344CB8AC3E}">
        <p14:creationId xmlns:p14="http://schemas.microsoft.com/office/powerpoint/2010/main" val="2062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НАЛОГИ И СБОРЫ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5345FFE-F582-B543-BE04-B335BA895E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0035" y="912992"/>
          <a:ext cx="8983744" cy="51281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61089">
                  <a:extLst>
                    <a:ext uri="{9D8B030D-6E8A-4147-A177-3AD203B41FA5}">
                      <a16:colId xmlns:a16="http://schemas.microsoft.com/office/drawing/2014/main" val="1768795652"/>
                    </a:ext>
                  </a:extLst>
                </a:gridCol>
                <a:gridCol w="4122655">
                  <a:extLst>
                    <a:ext uri="{9D8B030D-6E8A-4147-A177-3AD203B41FA5}">
                      <a16:colId xmlns:a16="http://schemas.microsoft.com/office/drawing/2014/main" val="3432361000"/>
                    </a:ext>
                  </a:extLst>
                </a:gridCol>
              </a:tblGrid>
              <a:tr h="7998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Организация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Сумма</a:t>
                      </a:r>
                      <a:endParaRPr lang="ru-RU" sz="18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64766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ООО «ПК «Ак Барс»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41 млн. 582 тысячи рублей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4993614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ООО «Ак Барс </a:t>
                      </a:r>
                      <a:r>
                        <a:rPr lang="ru-RU" sz="18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Пестрецы</a:t>
                      </a: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»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23 млн. 275 тысяч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34144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ООО «Шали Агро»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6 млн. 212 тысяч рублей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361093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ООО СХП «</a:t>
                      </a:r>
                      <a:r>
                        <a:rPr lang="ru-RU" sz="18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Кощаковский</a:t>
                      </a: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»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1 млн. 887 </a:t>
                      </a: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тысяч </a:t>
                      </a: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рублей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52429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ООО «</a:t>
                      </a:r>
                      <a:r>
                        <a:rPr lang="ru-RU" sz="1800" dirty="0" err="1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Агролак</a:t>
                      </a: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-К»</a:t>
                      </a:r>
                      <a:endParaRPr lang="ru-RU" sz="18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1 млн. 831 тысяча рублей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44511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ООО «Макс Ойл»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+mn-cs"/>
                        </a:rPr>
                        <a:t>1 млн.  161 </a:t>
                      </a:r>
                      <a:r>
                        <a:rPr lang="ru-RU" sz="1800" dirty="0" smtClean="0">
                          <a:solidFill>
                            <a:srgbClr val="4A4A4A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тысяча рублей</a:t>
                      </a:r>
                      <a:endParaRPr lang="ru-RU" sz="1800" kern="1200" dirty="0">
                        <a:solidFill>
                          <a:srgbClr val="4A4A4A"/>
                        </a:solidFill>
                        <a:latin typeface="Arial" panose="020B0604020202020204" pitchFamily="34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014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2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751840" y="1965075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60579" y="1095158"/>
            <a:ext cx="488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Среднемесячная заработная плата, рублей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D75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86DEBD8-BBF1-3941-B1C0-6DFA852779A1}"/>
              </a:ext>
            </a:extLst>
          </p:cNvPr>
          <p:cNvGraphicFramePr/>
          <p:nvPr>
            <p:extLst/>
          </p:nvPr>
        </p:nvGraphicFramePr>
        <p:xfrm>
          <a:off x="6257070" y="1965074"/>
          <a:ext cx="5574161" cy="42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707509" y="1086956"/>
            <a:ext cx="518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Денежные доходы на душу населения, рублей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6D75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1950557" y="1561226"/>
            <a:ext cx="251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10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EB633-CA7C-1C4B-A957-71B99CC410DC}"/>
              </a:ext>
            </a:extLst>
          </p:cNvPr>
          <p:cNvSpPr txBox="1"/>
          <p:nvPr/>
        </p:nvSpPr>
        <p:spPr>
          <a:xfrm>
            <a:off x="7774300" y="1562676"/>
            <a:ext cx="199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2023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году рост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составит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УРОВЕНЬ ЖИЗНИ</a:t>
            </a:r>
          </a:p>
        </p:txBody>
      </p:sp>
    </p:spTree>
    <p:extLst>
      <p:ext uri="{BB962C8B-B14F-4D97-AF65-F5344CB8AC3E}">
        <p14:creationId xmlns:p14="http://schemas.microsoft.com/office/powerpoint/2010/main" val="18525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ЗАДАЧИ НА 2024-2026 ГОДЫ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98EEE92-8B8F-A346-8C64-73C1E521A2E0}"/>
              </a:ext>
            </a:extLst>
          </p:cNvPr>
          <p:cNvSpPr/>
          <p:nvPr/>
        </p:nvSpPr>
        <p:spPr>
          <a:xfrm>
            <a:off x="2272232" y="1524231"/>
            <a:ext cx="2247385" cy="20291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13995D2-11FA-1E4E-B17D-2E5E5C1194DB}"/>
              </a:ext>
            </a:extLst>
          </p:cNvPr>
          <p:cNvSpPr/>
          <p:nvPr/>
        </p:nvSpPr>
        <p:spPr>
          <a:xfrm>
            <a:off x="7364525" y="1524231"/>
            <a:ext cx="2247385" cy="20291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F365093-CFE8-5345-AD58-DF40DA7D300A}"/>
              </a:ext>
            </a:extLst>
          </p:cNvPr>
          <p:cNvSpPr/>
          <p:nvPr/>
        </p:nvSpPr>
        <p:spPr>
          <a:xfrm>
            <a:off x="4814290" y="1524231"/>
            <a:ext cx="2247385" cy="20291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94180C-E9CA-774A-AA1C-EAEEA5DCBE32}"/>
              </a:ext>
            </a:extLst>
          </p:cNvPr>
          <p:cNvSpPr txBox="1"/>
          <p:nvPr/>
        </p:nvSpPr>
        <p:spPr>
          <a:xfrm>
            <a:off x="2265587" y="1855540"/>
            <a:ext cx="2244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Создание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благоприятных условий для дальнейшего развития ЛПХ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CCDBC4-F303-1146-A813-F68D30CA592E}"/>
              </a:ext>
            </a:extLst>
          </p:cNvPr>
          <p:cNvSpPr txBox="1"/>
          <p:nvPr/>
        </p:nvSpPr>
        <p:spPr>
          <a:xfrm>
            <a:off x="7356217" y="2101761"/>
            <a:ext cx="2240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Развитие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базы роста экономики района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6A2589-586B-2B42-B1C3-EA0D8F1C76A7}"/>
              </a:ext>
            </a:extLst>
          </p:cNvPr>
          <p:cNvSpPr txBox="1"/>
          <p:nvPr/>
        </p:nvSpPr>
        <p:spPr>
          <a:xfrm>
            <a:off x="4829243" y="1855540"/>
            <a:ext cx="2240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Разработка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комплекса мер по эффективному использованию земель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F4B38BF-49C3-0E4C-B660-7F994571CF16}"/>
              </a:ext>
            </a:extLst>
          </p:cNvPr>
          <p:cNvSpPr/>
          <p:nvPr/>
        </p:nvSpPr>
        <p:spPr>
          <a:xfrm>
            <a:off x="6240833" y="3853731"/>
            <a:ext cx="2247385" cy="20291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CCF4E7-BDA4-3F4B-BA83-74A8546BD344}"/>
              </a:ext>
            </a:extLst>
          </p:cNvPr>
          <p:cNvSpPr txBox="1"/>
          <p:nvPr/>
        </p:nvSpPr>
        <p:spPr>
          <a:xfrm>
            <a:off x="6244156" y="4293780"/>
            <a:ext cx="2244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Увеличение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доли обеспеченности собственными доходами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A625AA0-36DB-1B44-96BA-36EFACC18E5F}"/>
              </a:ext>
            </a:extLst>
          </p:cNvPr>
          <p:cNvSpPr/>
          <p:nvPr/>
        </p:nvSpPr>
        <p:spPr>
          <a:xfrm>
            <a:off x="3690467" y="3853731"/>
            <a:ext cx="2247385" cy="202915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4D0127-2999-EC4F-BA2D-3A07059F6CFA}"/>
              </a:ext>
            </a:extLst>
          </p:cNvPr>
          <p:cNvSpPr txBox="1"/>
          <p:nvPr/>
        </p:nvSpPr>
        <p:spPr>
          <a:xfrm>
            <a:off x="3682159" y="4436090"/>
            <a:ext cx="2244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Расширение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налогооблагаемой базы </a:t>
            </a:r>
          </a:p>
        </p:txBody>
      </p:sp>
    </p:spTree>
    <p:extLst>
      <p:ext uri="{BB962C8B-B14F-4D97-AF65-F5344CB8AC3E}">
        <p14:creationId xmlns:p14="http://schemas.microsoft.com/office/powerpoint/2010/main" val="14182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45AC948-B73A-B842-AFBF-90F77611D3D6}"/>
              </a:ext>
            </a:extLst>
          </p:cNvPr>
          <p:cNvSpPr txBox="1"/>
          <p:nvPr/>
        </p:nvSpPr>
        <p:spPr>
          <a:xfrm>
            <a:off x="731521" y="2872060"/>
            <a:ext cx="114604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Arial" panose="020B0604020202020204" pitchFamily="34" charset="0"/>
                <a:ea typeface="Roboto" panose="02000000000000000000" pitchFamily="2" charset="0"/>
              </a:rPr>
              <a:t>СПАСИБО ЗА ВНИМАНИЕ</a:t>
            </a:r>
            <a:r>
              <a:rPr lang="ru-RU" sz="2600" dirty="0" smtClean="0">
                <a:latin typeface="Arial" panose="020B0604020202020204" pitchFamily="34" charset="0"/>
                <a:ea typeface="Roboto" panose="02000000000000000000" pitchFamily="2" charset="0"/>
              </a:rPr>
              <a:t>!</a:t>
            </a:r>
          </a:p>
          <a:p>
            <a:pPr algn="ctr"/>
            <a:r>
              <a:rPr lang="ru-RU" sz="2600" dirty="0" smtClean="0">
                <a:latin typeface="Arial" panose="020B0604020202020204" pitchFamily="34" charset="0"/>
                <a:ea typeface="Roboto" panose="02000000000000000000" pitchFamily="2" charset="0"/>
              </a:rPr>
              <a:t>ИГЪТИБАРЫГЫЗ ӨЧЕН РӘХМӘТ!</a:t>
            </a:r>
            <a:endParaRPr lang="ru-RU" sz="2600" dirty="0"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8BE4C13-C550-BD42-8DEE-D31BA2A3DC02}"/>
              </a:ext>
            </a:extLst>
          </p:cNvPr>
          <p:cNvCxnSpPr>
            <a:cxnSpLocks/>
          </p:cNvCxnSpPr>
          <p:nvPr/>
        </p:nvCxnSpPr>
        <p:spPr>
          <a:xfrm>
            <a:off x="4197232" y="3880821"/>
            <a:ext cx="4572086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0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7272820" y="1796816"/>
            <a:ext cx="4796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Ожидаемая выручка от реализации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сельскохозяйственной продукции, млрд рублей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113060" y="1383998"/>
            <a:ext cx="111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4,376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7493654" y="5137217"/>
            <a:ext cx="435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Энергообеспеченность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л.с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на 100 га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310357" y="4733841"/>
            <a:ext cx="721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150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5" name="AutoShape 2" descr="blob:https://web.telegram.org/1042dc8d-b715-4483-8f67-36b985a6bf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В Пестречинском районе насчитывается 439 лошаде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r="2964"/>
          <a:stretch/>
        </p:blipFill>
        <p:spPr bwMode="auto">
          <a:xfrm>
            <a:off x="970258" y="1502680"/>
            <a:ext cx="614200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8443636" y="3121170"/>
            <a:ext cx="282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Сельхозугодий, тыс. га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148643" y="2773581"/>
            <a:ext cx="1044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 103,1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8809470" y="4098059"/>
            <a:ext cx="209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Пашни, тыс. га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383315" y="3713029"/>
            <a:ext cx="810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61,5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DCCA572-2B04-2D4A-A5A5-9B30B350A2FF}"/>
              </a:ext>
            </a:extLst>
          </p:cNvPr>
          <p:cNvGraphicFramePr/>
          <p:nvPr>
            <p:extLst/>
          </p:nvPr>
        </p:nvGraphicFramePr>
        <p:xfrm>
          <a:off x="-297433" y="853675"/>
          <a:ext cx="6602522" cy="579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28EB2AD-59EC-4CD1-8BE1-E213DD93E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47377" y="4244530"/>
          <a:ext cx="4843605" cy="16457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9252">
                  <a:extLst>
                    <a:ext uri="{9D8B030D-6E8A-4147-A177-3AD203B41FA5}">
                      <a16:colId xmlns:a16="http://schemas.microsoft.com/office/drawing/2014/main" val="2695254344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1414865971"/>
                    </a:ext>
                  </a:extLst>
                </a:gridCol>
              </a:tblGrid>
              <a:tr h="4570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ц/га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47419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технических культур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647349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картофеля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3316"/>
                  </a:ext>
                </a:extLst>
              </a:tr>
              <a:tr h="32818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столовой свеклы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47998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28EB2AD-59EC-4CD1-8BE1-E213DD93E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63407" y="1022991"/>
          <a:ext cx="4776952" cy="2819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62337">
                  <a:extLst>
                    <a:ext uri="{9D8B030D-6E8A-4147-A177-3AD203B41FA5}">
                      <a16:colId xmlns:a16="http://schemas.microsoft.com/office/drawing/2014/main" val="2695254344"/>
                    </a:ext>
                  </a:extLst>
                </a:gridCol>
                <a:gridCol w="1414615">
                  <a:extLst>
                    <a:ext uri="{9D8B030D-6E8A-4147-A177-3AD203B41FA5}">
                      <a16:colId xmlns:a16="http://schemas.microsoft.com/office/drawing/2014/main" val="1414865971"/>
                    </a:ext>
                  </a:extLst>
                </a:gridCol>
              </a:tblGrid>
              <a:tr h="5337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Заготовлено кормов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47419"/>
                  </a:ext>
                </a:extLst>
              </a:tr>
              <a:tr h="3915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Сено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647349"/>
                  </a:ext>
                </a:extLst>
              </a:tr>
              <a:tr h="3915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Сенаж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3316"/>
                  </a:ext>
                </a:extLst>
              </a:tr>
              <a:tr h="3915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Силос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24,3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088599"/>
                  </a:ext>
                </a:extLst>
              </a:tr>
              <a:tr h="3915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Солома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47998"/>
                  </a:ext>
                </a:extLst>
              </a:tr>
              <a:tr h="67638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Заготовлено 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условную </a:t>
                      </a:r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голову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24,3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43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15" y="979957"/>
            <a:ext cx="5760000" cy="4320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/>
          </p:nvPr>
        </p:nvGraphicFramePr>
        <p:xfrm>
          <a:off x="6586682" y="730076"/>
          <a:ext cx="5605318" cy="533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DA0B6E8-122E-B640-AE72-190ECCA97320}"/>
              </a:ext>
            </a:extLst>
          </p:cNvPr>
          <p:cNvSpPr/>
          <p:nvPr/>
        </p:nvSpPr>
        <p:spPr>
          <a:xfrm>
            <a:off x="7555655" y="2334967"/>
            <a:ext cx="3667371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54 271 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посевная площадь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D75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в 2023 году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2081346" y="5576866"/>
            <a:ext cx="2926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Засеяно озимых культур, га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65315" y="5515311"/>
            <a:ext cx="111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11 791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2081345" y="6098631"/>
            <a:ext cx="464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Минеральных удобрений в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физ.весе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тонн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65315" y="6037076"/>
            <a:ext cx="1116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8 480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28EB2AD-59EC-4CD1-8BE1-E213DD93E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34589" y="1735687"/>
          <a:ext cx="9983186" cy="40200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17758">
                  <a:extLst>
                    <a:ext uri="{9D8B030D-6E8A-4147-A177-3AD203B41FA5}">
                      <a16:colId xmlns:a16="http://schemas.microsoft.com/office/drawing/2014/main" val="2695254344"/>
                    </a:ext>
                  </a:extLst>
                </a:gridCol>
                <a:gridCol w="2882714">
                  <a:extLst>
                    <a:ext uri="{9D8B030D-6E8A-4147-A177-3AD203B41FA5}">
                      <a16:colId xmlns:a16="http://schemas.microsoft.com/office/drawing/2014/main" val="1414865971"/>
                    </a:ext>
                  </a:extLst>
                </a:gridCol>
                <a:gridCol w="2882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62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% к 2022г.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47419"/>
                  </a:ext>
                </a:extLst>
              </a:tr>
              <a:tr h="7362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КРС, 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9 437 голов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50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коров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3 714 голов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3316"/>
                  </a:ext>
                </a:extLst>
              </a:tr>
              <a:tr h="61550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Лошадей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 голов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088599"/>
                  </a:ext>
                </a:extLst>
              </a:tr>
              <a:tr h="61550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Произведено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молока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22 322 тонн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106,0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47998"/>
                  </a:ext>
                </a:extLst>
              </a:tr>
              <a:tr h="61550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Произведено скота и птицы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живом</a:t>
                      </a:r>
                      <a:r>
                        <a:rPr lang="ru-RU" sz="2000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весе)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28 881 тонн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1200" y="812785"/>
            <a:ext cx="11358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живой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и поголовье скота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состоянию на 01.11.2023 г.</a:t>
            </a:r>
          </a:p>
        </p:txBody>
      </p:sp>
    </p:spTree>
    <p:extLst>
      <p:ext uri="{BB962C8B-B14F-4D97-AF65-F5344CB8AC3E}">
        <p14:creationId xmlns:p14="http://schemas.microsoft.com/office/powerpoint/2010/main" val="40171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ятиугольник 45">
            <a:extLst>
              <a:ext uri="{FF2B5EF4-FFF2-40B4-BE49-F238E27FC236}">
                <a16:creationId xmlns:a16="http://schemas.microsoft.com/office/drawing/2014/main" id="{3D44BCA9-1B9B-7448-8F91-E5DC1E3386BF}"/>
              </a:ext>
            </a:extLst>
          </p:cNvPr>
          <p:cNvSpPr/>
          <p:nvPr/>
        </p:nvSpPr>
        <p:spPr>
          <a:xfrm>
            <a:off x="11093572" y="6315998"/>
            <a:ext cx="761601" cy="34427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+mn-cs"/>
              </a:rPr>
              <a:t>8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633726" y="5382314"/>
            <a:ext cx="54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Количество работников в АПК, человек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916857" y="5325028"/>
            <a:ext cx="1182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1 444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38190-79DA-7142-8CEB-0A4065C2C345}"/>
              </a:ext>
            </a:extLst>
          </p:cNvPr>
          <p:cNvSpPr txBox="1"/>
          <p:nvPr/>
        </p:nvSpPr>
        <p:spPr>
          <a:xfrm>
            <a:off x="1633726" y="6044176"/>
            <a:ext cx="54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Количество работников в КФХ, человек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AAD778-E536-1A48-BCDB-B9F781F5C7CC}"/>
              </a:ext>
            </a:extLst>
          </p:cNvPr>
          <p:cNvSpPr/>
          <p:nvPr/>
        </p:nvSpPr>
        <p:spPr>
          <a:xfrm>
            <a:off x="1070217" y="5941749"/>
            <a:ext cx="728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93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itchFamily="18" charset="0"/>
              </a:rPr>
              <a:t>154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93C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94E19175-0392-3447-94E6-7D337E77726A}"/>
              </a:ext>
            </a:extLst>
          </p:cNvPr>
          <p:cNvGraphicFramePr/>
          <p:nvPr>
            <p:extLst/>
          </p:nvPr>
        </p:nvGraphicFramePr>
        <p:xfrm>
          <a:off x="6629675" y="1098884"/>
          <a:ext cx="5153829" cy="5304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17" y="849972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ашивка 46">
            <a:extLst>
              <a:ext uri="{FF2B5EF4-FFF2-40B4-BE49-F238E27FC236}">
                <a16:creationId xmlns:a16="http://schemas.microsoft.com/office/drawing/2014/main" id="{A97FCE79-45E3-B84A-8208-B7BA9B88E1EC}"/>
              </a:ext>
            </a:extLst>
          </p:cNvPr>
          <p:cNvSpPr/>
          <p:nvPr/>
        </p:nvSpPr>
        <p:spPr>
          <a:xfrm>
            <a:off x="11783504" y="6315998"/>
            <a:ext cx="336303" cy="34427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C9C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A96E1-405D-E64B-B23A-BBABE83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66" y="6203866"/>
            <a:ext cx="454826" cy="56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E67369-7B3D-014A-8337-ECFF47282284}"/>
              </a:ext>
            </a:extLst>
          </p:cNvPr>
          <p:cNvSpPr txBox="1"/>
          <p:nvPr/>
        </p:nvSpPr>
        <p:spPr>
          <a:xfrm>
            <a:off x="8488218" y="6257301"/>
            <a:ext cx="207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Пестречинский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E747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муниципальный район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25892A6-1427-1A40-99A2-B8F7FAD6364B}"/>
              </a:ext>
            </a:extLst>
          </p:cNvPr>
          <p:cNvCxnSpPr>
            <a:cxnSpLocks/>
          </p:cNvCxnSpPr>
          <p:nvPr/>
        </p:nvCxnSpPr>
        <p:spPr>
          <a:xfrm>
            <a:off x="833870" y="597812"/>
            <a:ext cx="11235460" cy="0"/>
          </a:xfrm>
          <a:prstGeom prst="line">
            <a:avLst/>
          </a:prstGeom>
          <a:ln w="28575">
            <a:solidFill>
              <a:srgbClr val="4A4A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29DA6B-6FCB-E444-8F83-A06B3E5C6C55}"/>
              </a:ext>
            </a:extLst>
          </p:cNvPr>
          <p:cNvSpPr txBox="1"/>
          <p:nvPr/>
        </p:nvSpPr>
        <p:spPr>
          <a:xfrm>
            <a:off x="711200" y="52980"/>
            <a:ext cx="1148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СЕЛЬСКОЕ ХОЗЯЙСТВО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D28EB2AD-59EC-4CD1-8BE1-E213DD93E4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94111" y="1997025"/>
          <a:ext cx="10125075" cy="33991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782785">
                  <a:extLst>
                    <a:ext uri="{9D8B030D-6E8A-4147-A177-3AD203B41FA5}">
                      <a16:colId xmlns:a16="http://schemas.microsoft.com/office/drawing/2014/main" val="2695254344"/>
                    </a:ext>
                  </a:extLst>
                </a:gridCol>
                <a:gridCol w="3342290">
                  <a:extLst>
                    <a:ext uri="{9D8B030D-6E8A-4147-A177-3AD203B41FA5}">
                      <a16:colId xmlns:a16="http://schemas.microsoft.com/office/drawing/2014/main" val="1414865971"/>
                    </a:ext>
                  </a:extLst>
                </a:gridCol>
              </a:tblGrid>
              <a:tr h="736220">
                <a:tc>
                  <a:txBody>
                    <a:bodyPr/>
                    <a:lstStyle/>
                    <a:p>
                      <a:pPr marL="0" indent="45021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Мера поддержки</a:t>
                      </a:r>
                      <a:endParaRPr lang="ru-RU" sz="20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5021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Сумма</a:t>
                      </a:r>
                      <a:endParaRPr lang="ru-RU" sz="20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50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возмещение части затрат на содержание кобыл </a:t>
                      </a: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старше трех лет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40,0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тысяч рублей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47998"/>
                  </a:ext>
                </a:extLst>
              </a:tr>
              <a:tr h="615508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субсидий на коров и коз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3,463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млн рублей 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200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строительство мини-фермы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50215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600,0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тысяч рублей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43680"/>
                  </a:ext>
                </a:extLst>
              </a:tr>
              <a:tr h="673200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приобретение молодняка птицы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50215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366,1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тысяч рублей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833870" y="1143861"/>
            <a:ext cx="11235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Бюджетная поддержка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личным подсобным хозяйствам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сич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сичка" id="{0524F815-6740-4169-BA3C-0F36E34B841D}" vid="{E01E5E65-2C21-4DD5-AA29-AE5B9E9E5FD6}"/>
    </a:ext>
  </a:extLst>
</a:theme>
</file>

<file path=ppt/theme/theme2.xml><?xml version="1.0" encoding="utf-8"?>
<a:theme xmlns:a="http://schemas.openxmlformats.org/drawingml/2006/main" name="1_Косич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сичка" id="{0524F815-6740-4169-BA3C-0F36E34B841D}" vid="{E01E5E65-2C21-4DD5-AA29-AE5B9E9E5FD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8637</TotalTime>
  <Words>1098</Words>
  <Application>Microsoft Office PowerPoint</Application>
  <PresentationFormat>Широкоэкранный</PresentationFormat>
  <Paragraphs>387</Paragraphs>
  <Slides>37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Times New Roman</vt:lpstr>
      <vt:lpstr>Косичка</vt:lpstr>
      <vt:lpstr>1_Косичка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ЦПП</dc:creator>
  <cp:lastModifiedBy>albina</cp:lastModifiedBy>
  <cp:revision>593</cp:revision>
  <cp:lastPrinted>2022-11-15T08:15:24Z</cp:lastPrinted>
  <dcterms:created xsi:type="dcterms:W3CDTF">2020-07-30T08:18:22Z</dcterms:created>
  <dcterms:modified xsi:type="dcterms:W3CDTF">2023-11-21T07:37:09Z</dcterms:modified>
</cp:coreProperties>
</file>